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57" r:id="rId9"/>
    <p:sldId id="2558" r:id="rId10"/>
    <p:sldId id="2546" r:id="rId11"/>
    <p:sldId id="2548" r:id="rId12"/>
    <p:sldId id="2560" r:id="rId13"/>
    <p:sldId id="2549" r:id="rId14"/>
    <p:sldId id="2550" r:id="rId15"/>
    <p:sldId id="2561" r:id="rId16"/>
    <p:sldId id="2562" r:id="rId17"/>
    <p:sldId id="2551" r:id="rId18"/>
    <p:sldId id="2553" r:id="rId19"/>
    <p:sldId id="2554" r:id="rId20"/>
    <p:sldId id="2563" r:id="rId21"/>
    <p:sldId id="2564" r:id="rId22"/>
    <p:sldId id="2565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bin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bin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1286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19.1　矩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矩形的性质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6" name="yt_shape_11176"/>
          <p:cNvSpPr txBox="1"/>
          <p:nvPr/>
        </p:nvSpPr>
        <p:spPr>
          <a:xfrm>
            <a:off x="4393046" y="98083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175" name="yt_image_11175">
            <a:extLst>
              <a:ext uri="">
                <a16:creationId xmlns="" xmlns:mc="http://schemas.openxmlformats.org/markup-compatibility/2006" xmlns:p14="http://schemas.microsoft.com/office/powerpoint/2010/main" xmlns:m="http://schemas.openxmlformats.org/officeDocument/2006/math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01656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78" name="yt_shape_11178"/>
          <p:cNvSpPr txBox="1"/>
          <p:nvPr/>
        </p:nvSpPr>
        <p:spPr>
          <a:xfrm>
            <a:off x="540119" y="154666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是矩形纸片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968f8"/>
              </a:rPr>
              <a:t>上存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在一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沿直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折叠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恰好落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69a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边上的点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处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 spc="-200" baseline="-250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20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AFB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2616b"/>
              </a:rPr>
              <a:t>的面积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2616b"/>
              </a:rPr>
              <a:t>是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 spc="-200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179" name="yt_table_11179" title="H_63.04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7296510"/>
                  </p:ext>
                </p:extLst>
              </p:nvPr>
            </p:nvGraphicFramePr>
            <p:xfrm>
              <a:off x="540085" y="3813443"/>
              <a:ext cx="7644060" cy="800672"/>
            </p:xfrm>
            <a:graphic>
              <a:graphicData uri="http://schemas.openxmlformats.org/drawingml/2006/table">
                <a:tbl>
                  <a:tblPr/>
                  <a:tblGrid>
                    <a:gridCol w="2205293">
                      <a:extLst>
                        <a:ext uri="{9D8B030D-6E8A-4147-A177-3AD203B41FA5}">
                          <a16:colId xmlns:a16="http://schemas.microsoft.com/office/drawing/2014/main" val="10110"/>
                        </a:ext>
                      </a:extLst>
                    </a:gridCol>
                    <a:gridCol w="2183270">
                      <a:extLst>
                        <a:ext uri="{9D8B030D-6E8A-4147-A177-3AD203B41FA5}">
                          <a16:colId xmlns:a16="http://schemas.microsoft.com/office/drawing/2014/main" val="10111"/>
                        </a:ext>
                      </a:extLst>
                    </a:gridCol>
                    <a:gridCol w="2031864">
                      <a:extLst>
                        <a:ext uri="{9D8B030D-6E8A-4147-A177-3AD203B41FA5}">
                          <a16:colId xmlns:a16="http://schemas.microsoft.com/office/drawing/2014/main" val="10112"/>
                        </a:ext>
                      </a:extLst>
                    </a:gridCol>
                    <a:gridCol w="1223633">
                      <a:extLst>
                        <a:ext uri="{9D8B030D-6E8A-4147-A177-3AD203B41FA5}">
                          <a16:colId xmlns:a16="http://schemas.microsoft.com/office/drawing/2014/main" val="101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𝟐𝟓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𝟐𝟓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179" name="yt_table_11179" title="H_63.04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7296510"/>
                  </p:ext>
                </p:extLst>
              </p:nvPr>
            </p:nvGraphicFramePr>
            <p:xfrm>
              <a:off x="540085" y="3813443"/>
              <a:ext cx="7644060" cy="800672"/>
            </p:xfrm>
            <a:graphic>
              <a:graphicData uri="http://schemas.openxmlformats.org/drawingml/2006/table">
                <a:tbl>
                  <a:tblPr/>
                  <a:tblGrid>
                    <a:gridCol w="2205293">
                      <a:extLst>
                        <a:ext uri="{9D8B030D-6E8A-4147-A177-3AD203B41FA5}">
                          <a16:colId xmlns:a16="http://schemas.microsoft.com/office/drawing/2014/main" val="10110"/>
                        </a:ext>
                      </a:extLst>
                    </a:gridCol>
                    <a:gridCol w="2183270">
                      <a:extLst>
                        <a:ext uri="{9D8B030D-6E8A-4147-A177-3AD203B41FA5}">
                          <a16:colId xmlns:a16="http://schemas.microsoft.com/office/drawing/2014/main" val="10111"/>
                        </a:ext>
                      </a:extLst>
                    </a:gridCol>
                    <a:gridCol w="2031864">
                      <a:extLst>
                        <a:ext uri="{9D8B030D-6E8A-4147-A177-3AD203B41FA5}">
                          <a16:colId xmlns:a16="http://schemas.microsoft.com/office/drawing/2014/main" val="10112"/>
                        </a:ext>
                      </a:extLst>
                    </a:gridCol>
                    <a:gridCol w="1223633">
                      <a:extLst>
                        <a:ext uri="{9D8B030D-6E8A-4147-A177-3AD203B41FA5}">
                          <a16:colId xmlns:a16="http://schemas.microsoft.com/office/drawing/2014/main" val="10113"/>
                        </a:ext>
                      </a:extLst>
                    </a:gridCol>
                  </a:tblGrid>
                  <a:tr h="80067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t="-5303" r="-246685" b="-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100836" t="-5303" r="-148747" b="-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216517" t="-5303" r="-60360" b="-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524378" t="-5303" b="-181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86C6CBD2-C065-4DB1-0ACF-230734240A8C}"/>
              </a:ext>
            </a:extLst>
          </p:cNvPr>
          <p:cNvSpPr txBox="1"/>
          <p:nvPr/>
        </p:nvSpPr>
        <p:spPr>
          <a:xfrm>
            <a:off x="10128280" y="2623152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145" y="3307519"/>
            <a:ext cx="2997658" cy="20752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4" name="yt_shape_11184"/>
          <p:cNvSpPr txBox="1"/>
          <p:nvPr/>
        </p:nvSpPr>
        <p:spPr>
          <a:xfrm>
            <a:off x="540120" y="142286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7529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等于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1185" name="yt_image_11185" title="H_136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0335" y="2705100"/>
            <a:ext cx="2491330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87" name="yt_shape_11187"/>
          <p:cNvSpPr txBox="1"/>
          <p:nvPr/>
        </p:nvSpPr>
        <p:spPr>
          <a:xfrm>
            <a:off x="4850335" y="4492230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9F75782-FE69-BA4A-1B13-762BF232C4F8}"/>
              </a:ext>
            </a:extLst>
          </p:cNvPr>
          <p:cNvSpPr txBox="1"/>
          <p:nvPr/>
        </p:nvSpPr>
        <p:spPr>
          <a:xfrm>
            <a:off x="9059121" y="1924696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188" name="yt_shape_11188"/>
              <p:cNvSpPr txBox="1"/>
              <p:nvPr/>
            </p:nvSpPr>
            <p:spPr>
              <a:xfrm>
                <a:off x="540119" y="1245118"/>
                <a:ext cx="11492915" cy="171425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矩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的对角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线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相交于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8b549,isEnd"/>
                  </a:rPr>
                  <a:t>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cb3a,isEnd"/>
                  </a:rPr>
                  <a:t>若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的长为</a:t>
                </a:r>
                <a:r>
                  <a:rPr sz="4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</a:t>
                </a:r>
                <a:r>
                  <a:rPr sz="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188" name="yt_shape_111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245118"/>
                <a:ext cx="11492915" cy="1714252"/>
              </a:xfrm>
              <a:prstGeom prst="rect">
                <a:avLst/>
              </a:prstGeom>
              <a:blipFill>
                <a:blip r:embed="rId2"/>
                <a:stretch>
                  <a:fillRect l="-2440" t="-9609" b="-1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190" name="yt_image_11190" title="H_117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586" y="3152873"/>
            <a:ext cx="2608827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92" name="yt_shape_11192"/>
          <p:cNvSpPr txBox="1"/>
          <p:nvPr/>
        </p:nvSpPr>
        <p:spPr>
          <a:xfrm>
            <a:off x="4791586" y="4689233"/>
            <a:ext cx="3549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03D0C017-9BFC-1383-83BC-273A9139FCCA}"/>
                  </a:ext>
                </a:extLst>
              </p:cNvPr>
              <p:cNvSpPr txBox="1"/>
              <p:nvPr/>
            </p:nvSpPr>
            <p:spPr>
              <a:xfrm>
                <a:off x="7677996" y="2181571"/>
                <a:ext cx="1532890" cy="694005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e>
                    </m:rad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文本框 1" descr="{'rangeId': 22, 'mathAnswerShape': 1}">
                <a:extLst>
                  <a:ext uri="{FF2B5EF4-FFF2-40B4-BE49-F238E27FC236}">
                    <a16:creationId xmlns:a16="http://schemas.microsoft.com/office/drawing/2014/main" id="{03D0C017-9BFC-1383-83BC-273A9139F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96" y="2181571"/>
                <a:ext cx="1532890" cy="6940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3" name="yt_shape_11193"/>
          <p:cNvSpPr txBox="1"/>
          <p:nvPr/>
        </p:nvSpPr>
        <p:spPr>
          <a:xfrm>
            <a:off x="540119" y="1138244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82ec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c1271,isEnd"/>
              </a:rPr>
              <a:t>的周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194" name="yt_shape_11194" title="H_185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68940" y="2832970"/>
            <a:ext cx="2654120" cy="2356885"/>
            <a:chOff x="0" y="0"/>
            <a:chExt cx="2654120" cy="2356885"/>
          </a:xfrm>
        </p:grpSpPr>
        <p:pic>
          <p:nvPicPr>
            <p:cNvPr id="2" name="yt_image_11194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54120" cy="1766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96" name="yt_shape_11196" descr="{&quot;rangeId&quot;:0,&quot;IgnoreLineSpacing&quot;:1}"/>
            <p:cNvSpPr txBox="1"/>
            <p:nvPr/>
          </p:nvSpPr>
          <p:spPr>
            <a:xfrm>
              <a:off x="298587" y="18028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BEC25867-B808-56EC-6E1C-48FB813FA3A3}"/>
              </a:ext>
            </a:extLst>
          </p:cNvPr>
          <p:cNvSpPr txBox="1"/>
          <p:nvPr/>
        </p:nvSpPr>
        <p:spPr>
          <a:xfrm>
            <a:off x="1826471" y="21887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8" name="yt_shape_11198"/>
          <p:cNvSpPr txBox="1"/>
          <p:nvPr/>
        </p:nvSpPr>
        <p:spPr>
          <a:xfrm>
            <a:off x="540119" y="133792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73de"/>
              </a:rPr>
              <a:t>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120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38632" y="3212985"/>
            <a:ext cx="2314736" cy="2387048"/>
            <a:chOff x="-94783" y="0"/>
            <a:chExt cx="2314736" cy="2387048"/>
          </a:xfrm>
        </p:grpSpPr>
        <p:pic>
          <p:nvPicPr>
            <p:cNvPr id="4" name="yt_image_11202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959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1204" descr="{&quot;rangeId&quot;:0,&quot;IgnoreLineSpacing&quot;:1}"/>
            <p:cNvSpPr txBox="1"/>
            <p:nvPr/>
          </p:nvSpPr>
          <p:spPr>
            <a:xfrm>
              <a:off x="-94783" y="18330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1200"/>
              <p:cNvSpPr txBox="1"/>
              <p:nvPr/>
            </p:nvSpPr>
            <p:spPr>
              <a:xfrm>
                <a:off x="540118" y="941152"/>
                <a:ext cx="11172272" cy="44319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四边形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ABCD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是矩形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DAB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BCD</a:t>
                </a:r>
                <a:r>
                  <a:rPr lang="zh-CN" altLang="zh-CN" sz="30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3cea9"/>
                  </a:rPr>
                  <a:t>＝</a:t>
                </a:r>
                <a:r>
                  <a:rPr lang="en-US" altLang="zh-CN" sz="30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DAE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BEA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BAD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DAE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BAE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BEA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BAE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en-US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＝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</a:t>
                </a:r>
                <a:r>
                  <a:rPr lang="zh-CN" altLang="en-US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en-US" sz="3000" b="1" i="1" spc="150" smtClean="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，</a:t>
                </a:r>
                <a:endParaRPr lang="en-US" altLang="zh-CN" sz="3000" b="1" i="1" spc="150" smtClean="0">
                  <a:solidFill>
                    <a:srgbClr val="FF0000"/>
                  </a:solidFill>
                  <a:latin typeface="Times New Roman" pitchFamily="36"/>
                  <a:ea typeface="宋体" pitchFamily="36"/>
                </a:endParaRPr>
              </a:p>
              <a:p>
                <a:pPr lvl="0" hangingPunct="0"/>
                <a:r>
                  <a:rPr lang="en-US" altLang="zh-CN" sz="3000" b="1" spc="150" smtClean="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CE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BC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BE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∵∠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CEF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AEB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ECF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∴∠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CEF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CE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EF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0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0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0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000" b="1" i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0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3000" b="1" spc="150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 spc="1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spc="15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 spc="15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30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0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pc="15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2" name="yt_shape_112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941152"/>
                <a:ext cx="11172272" cy="4431983"/>
              </a:xfrm>
              <a:prstGeom prst="rect">
                <a:avLst/>
              </a:prstGeom>
              <a:blipFill>
                <a:blip r:embed="rId2"/>
                <a:stretch>
                  <a:fillRect l="-2129" t="-3164" r="-546" b="-308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02" name="yt_shape_1120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832190" y="2379939"/>
            <a:ext cx="2314736" cy="2387048"/>
            <a:chOff x="-94783" y="0"/>
            <a:chExt cx="2314736" cy="2387048"/>
          </a:xfrm>
        </p:grpSpPr>
        <p:pic>
          <p:nvPicPr>
            <p:cNvPr id="3" name="yt_image_11202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0959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04" name="yt_shape_11204" descr="{&quot;rangeId&quot;:0,&quot;IgnoreLineSpacing&quot;:1}"/>
            <p:cNvSpPr txBox="1"/>
            <p:nvPr/>
          </p:nvSpPr>
          <p:spPr>
            <a:xfrm>
              <a:off x="-94783" y="18330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6" name="yt_shape_11206"/>
          <p:cNvSpPr txBox="1"/>
          <p:nvPr/>
        </p:nvSpPr>
        <p:spPr>
          <a:xfrm>
            <a:off x="540119" y="47679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ab16"/>
              </a:rPr>
              <a:t>：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4" name="yt_shape_11207"/>
          <p:cNvSpPr txBox="1"/>
          <p:nvPr/>
        </p:nvSpPr>
        <p:spPr>
          <a:xfrm>
            <a:off x="540119" y="1556870"/>
            <a:ext cx="1239635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易得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4f9d7"/>
              </a:rPr>
              <a:t>是等腰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4f9d7"/>
              </a:rPr>
              <a:t>直角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三角形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d99b5"/>
              </a:rPr>
              <a:t>＝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001aa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），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endParaRPr lang="zh-CN" altLang="en-US" sz="3600">
              <a:solidFill>
                <a:srgbClr val="FF0000"/>
              </a:solidFill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600" b="1" i="1" u="none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grpSp>
        <p:nvGrpSpPr>
          <p:cNvPr id="11208" name="yt_shape_1120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338797" y="2897926"/>
            <a:ext cx="2314736" cy="2387048"/>
            <a:chOff x="-94783" y="0"/>
            <a:chExt cx="2314736" cy="2387048"/>
          </a:xfrm>
        </p:grpSpPr>
        <p:pic>
          <p:nvPicPr>
            <p:cNvPr id="5" name="yt_image_11208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95927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10" name="yt_shape_11210" descr="{&quot;rangeId&quot;:0,&quot;IgnoreLineSpacing&quot;:1}"/>
            <p:cNvSpPr txBox="1"/>
            <p:nvPr/>
          </p:nvSpPr>
          <p:spPr>
            <a:xfrm>
              <a:off x="-94783" y="183305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3" name="yt_shape_11213"/>
          <p:cNvSpPr txBox="1"/>
          <p:nvPr/>
        </p:nvSpPr>
        <p:spPr>
          <a:xfrm>
            <a:off x="540119" y="548800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1212" name="yt_image_11212" title="H_40.1249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569454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15" name="yt_shape_11215"/>
          <p:cNvSpPr txBox="1"/>
          <p:nvPr/>
        </p:nvSpPr>
        <p:spPr>
          <a:xfrm>
            <a:off x="3548027" y="1129712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yt_shape_11216"/>
              <p:cNvSpPr txBox="1"/>
              <p:nvPr/>
            </p:nvSpPr>
            <p:spPr>
              <a:xfrm>
                <a:off x="540119" y="1649528"/>
                <a:ext cx="11492915" cy="337804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11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在矩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dfa17"/>
                  </a:rPr>
                  <a:t>的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平分线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98789"/>
                  </a:rPr>
                  <a:t>H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并延长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4_1aafa"/>
                  </a:rPr>
                  <a:t>有下列结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论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②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endParaRPr lang="en-US" altLang="zh-CN" sz="3600" b="1" i="0" u="none" smtClean="0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8ba53"/>
                  </a:rPr>
                  <a:t>③</a:t>
                </a:r>
                <a:r>
                  <a:rPr lang="en-US" altLang="zh-CN" sz="3600" b="1" i="0" u="none" spc="375" smtClean="0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600" b="1" i="1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④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H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55423"/>
                  </a:rPr>
                  <a:t>其中</a:t>
                </a:r>
                <a:endParaRPr lang="en-US" altLang="zh-CN" sz="3600" b="1" i="0" u="none" smtClean="0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  <a:sym typeface="_⨹_8_55423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55423"/>
                  </a:rPr>
                  <a:t>正确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55423"/>
                  </a:rPr>
                  <a:t>的结论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55423"/>
                  </a:rPr>
                  <a:t>有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</a:p>
            </p:txBody>
          </p:sp>
        </mc:Choice>
        <mc:Fallback xmlns="">
          <p:sp>
            <p:nvSpPr>
              <p:cNvPr id="5" name="yt_shape_112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49528"/>
                <a:ext cx="11492915" cy="3378041"/>
              </a:xfrm>
              <a:prstGeom prst="rect">
                <a:avLst/>
              </a:prstGeom>
              <a:blipFill>
                <a:blip r:embed="rId3"/>
                <a:stretch>
                  <a:fillRect l="-2440" t="-3430" b="-7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yt_table_11221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915536"/>
              </p:ext>
            </p:extLst>
          </p:nvPr>
        </p:nvGraphicFramePr>
        <p:xfrm>
          <a:off x="540084" y="5112515"/>
          <a:ext cx="7716065" cy="548640"/>
        </p:xfrm>
        <a:graphic>
          <a:graphicData uri="http://schemas.openxmlformats.org/drawingml/2006/table">
            <a:tbl>
              <a:tblPr/>
              <a:tblGrid>
                <a:gridCol w="2101511">
                  <a:extLst>
                    <a:ext uri="{9D8B030D-6E8A-4147-A177-3AD203B41FA5}">
                      <a16:colId xmlns:a16="http://schemas.microsoft.com/office/drawing/2014/main" val="10114"/>
                    </a:ext>
                  </a:extLst>
                </a:gridCol>
                <a:gridCol w="2083210">
                  <a:extLst>
                    <a:ext uri="{9D8B030D-6E8A-4147-A177-3AD203B41FA5}">
                      <a16:colId xmlns:a16="http://schemas.microsoft.com/office/drawing/2014/main" val="10115"/>
                    </a:ext>
                  </a:extLst>
                </a:gridCol>
                <a:gridCol w="2101511">
                  <a:extLst>
                    <a:ext uri="{9D8B030D-6E8A-4147-A177-3AD203B41FA5}">
                      <a16:colId xmlns:a16="http://schemas.microsoft.com/office/drawing/2014/main" val="10116"/>
                    </a:ext>
                  </a:extLst>
                </a:gridCol>
                <a:gridCol w="1429833">
                  <a:extLst>
                    <a:ext uri="{9D8B030D-6E8A-4147-A177-3AD203B41FA5}">
                      <a16:colId xmlns:a16="http://schemas.microsoft.com/office/drawing/2014/main" val="10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个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</a:tbl>
          </a:graphicData>
        </a:graphic>
      </p:graphicFrame>
      <p:grpSp>
        <p:nvGrpSpPr>
          <p:cNvPr id="7" name="yt_shape_11218_skip" title="H_220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832190" y="3320263"/>
            <a:ext cx="2640437" cy="2806148"/>
            <a:chOff x="0" y="0"/>
            <a:chExt cx="2640437" cy="2806148"/>
          </a:xfrm>
        </p:grpSpPr>
        <p:pic>
          <p:nvPicPr>
            <p:cNvPr id="8" name="yt_image_11218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640437" cy="2216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1220" descr="{&quot;rangeId&quot;:0,&quot;IgnoreLineSpacing&quot;:1}"/>
            <p:cNvSpPr txBox="1"/>
            <p:nvPr/>
          </p:nvSpPr>
          <p:spPr>
            <a:xfrm>
              <a:off x="177471" y="225215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213C78C0-3CE0-07AF-96BA-65896BA33104}"/>
              </a:ext>
            </a:extLst>
          </p:cNvPr>
          <p:cNvSpPr txBox="1"/>
          <p:nvPr/>
        </p:nvSpPr>
        <p:spPr>
          <a:xfrm>
            <a:off x="4151865" y="4442863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23" name="yt_shape_11223"/>
              <p:cNvSpPr txBox="1"/>
              <p:nvPr/>
            </p:nvSpPr>
            <p:spPr>
              <a:xfrm>
                <a:off x="540119" y="1030211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在矩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e183b,isEnd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上一动点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a4535,isEnd"/>
                  </a:rPr>
                  <a:t>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的值为</a:t>
                </a:r>
                <a:r>
                  <a:rPr sz="5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223" name="yt_shape_112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30211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8626" b="-67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25" name="yt_shape_11225" title="H_183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010070" y="2869342"/>
            <a:ext cx="2314736" cy="2326723"/>
            <a:chOff x="-9524" y="0"/>
            <a:chExt cx="2314736" cy="2326723"/>
          </a:xfrm>
        </p:grpSpPr>
        <p:pic>
          <p:nvPicPr>
            <p:cNvPr id="2" name="yt_image_11225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266445" cy="1736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27" name="yt_shape_11227" descr="{&quot;rangeId&quot;:0,&quot;IgnoreLineSpacing&quot;:1}"/>
            <p:cNvSpPr txBox="1"/>
            <p:nvPr/>
          </p:nvSpPr>
          <p:spPr>
            <a:xfrm>
              <a:off x="-9524" y="1772725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281659E-F1E1-CACC-0816-6EA0C129B6F7}"/>
                  </a:ext>
                </a:extLst>
              </p:cNvPr>
              <p:cNvSpPr txBox="1"/>
              <p:nvPr/>
            </p:nvSpPr>
            <p:spPr>
              <a:xfrm>
                <a:off x="3471121" y="1966665"/>
                <a:ext cx="1086549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3" name="文本框 2" descr="{'rangeId': 15, 'hasSerialNum': 1, 'mathAnswerShape': 1, 'pageBreak': True}">
                <a:extLst>
                  <a:ext uri="{FF2B5EF4-FFF2-40B4-BE49-F238E27FC236}">
                    <a16:creationId xmlns:a16="http://schemas.microsoft.com/office/drawing/2014/main" id="{D281659E-F1E1-CACC-0816-6EA0C129B6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121" y="1966665"/>
                <a:ext cx="1086549" cy="8860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9" name="yt_shape_11229"/>
          <p:cNvSpPr txBox="1"/>
          <p:nvPr/>
        </p:nvSpPr>
        <p:spPr>
          <a:xfrm>
            <a:off x="540119" y="94949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2845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30" name="yt_shape_11230"/>
              <p:cNvSpPr txBox="1"/>
              <p:nvPr/>
            </p:nvSpPr>
            <p:spPr>
              <a:xfrm>
                <a:off x="540000" y="2108280"/>
                <a:ext cx="10264285" cy="606128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230" name="yt_shape_11230" descr="{&quot;rangeId&quot;:17,&quot;color&quot;:&quot;B&quot;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08280"/>
                <a:ext cx="10264285" cy="606128"/>
              </a:xfrm>
              <a:prstGeom prst="rect">
                <a:avLst/>
              </a:prstGeom>
              <a:blipFill>
                <a:blip r:embed="rId2"/>
                <a:stretch>
                  <a:fillRect l="-2733" t="-19192" r="-1961" b="-4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32" name="yt_shape_11232" title="H_207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03259" y="2791056"/>
            <a:ext cx="2728357" cy="2631523"/>
            <a:chOff x="0" y="0"/>
            <a:chExt cx="2728357" cy="2631523"/>
          </a:xfrm>
        </p:grpSpPr>
        <p:pic>
          <p:nvPicPr>
            <p:cNvPr id="2" name="yt_image_11232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728357" cy="204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34" name="yt_shape_11234" descr="{&quot;rangeId&quot;:0,&quot;IgnoreLineSpacing&quot;:1}"/>
            <p:cNvSpPr txBox="1"/>
            <p:nvPr/>
          </p:nvSpPr>
          <p:spPr>
            <a:xfrm>
              <a:off x="1035127" y="207752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9" name="yt_shape_11119"/>
          <p:cNvSpPr txBox="1"/>
          <p:nvPr/>
        </p:nvSpPr>
        <p:spPr>
          <a:xfrm>
            <a:off x="4393046" y="83682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118" name="yt_image_11118">
            <a:extLst>
              <a:ext uri="">
                <a16:creationId xmlns="" xmlns:p14="http://schemas.microsoft.com/office/powerpoint/2010/main" xmlns:mc="http://schemas.openxmlformats.org/markup-compatibility/2006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87255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21" name="yt_shape_11121"/>
          <p:cNvSpPr txBox="1"/>
          <p:nvPr/>
        </p:nvSpPr>
        <p:spPr>
          <a:xfrm>
            <a:off x="540119" y="135186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吉林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7709"/>
              </a:rPr>
              <a:t>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fd01c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22" name="yt_table_11122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998558"/>
              </p:ext>
            </p:extLst>
          </p:nvPr>
        </p:nvGraphicFramePr>
        <p:xfrm>
          <a:off x="540085" y="3064647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118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1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</a:tbl>
          </a:graphicData>
        </a:graphic>
      </p:graphicFrame>
      <p:grpSp>
        <p:nvGrpSpPr>
          <p:cNvPr id="11124" name="yt_shape_11124" title="H_198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600035" y="2725137"/>
            <a:ext cx="3007262" cy="2525160"/>
            <a:chOff x="0" y="0"/>
            <a:chExt cx="3007262" cy="2525160"/>
          </a:xfrm>
        </p:grpSpPr>
        <p:pic>
          <p:nvPicPr>
            <p:cNvPr id="2" name="yt_image_11124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76420" cy="1935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26" name="yt_shape_11126" descr="{&quot;rangeId&quot;:0,&quot;IgnoreLineSpacing&quot;:1}"/>
            <p:cNvSpPr txBox="1"/>
            <p:nvPr/>
          </p:nvSpPr>
          <p:spPr>
            <a:xfrm>
              <a:off x="119" y="1971162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401B5459-11BB-F85A-B7FA-7475C5737DBF}"/>
              </a:ext>
            </a:extLst>
          </p:cNvPr>
          <p:cNvSpPr txBox="1"/>
          <p:nvPr/>
        </p:nvSpPr>
        <p:spPr>
          <a:xfrm>
            <a:off x="1367683" y="240234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36" name="yt_shape_11236"/>
              <p:cNvSpPr txBox="1"/>
              <p:nvPr/>
            </p:nvSpPr>
            <p:spPr>
              <a:xfrm>
                <a:off x="540000" y="684010"/>
                <a:ext cx="9836026" cy="526516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在矩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设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pc="375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0" u="none" baseline="300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0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BE</a:t>
                </a:r>
                <a:r>
                  <a:rPr lang="en-US" altLang="zh-CN" sz="30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r>
                          <a:rPr lang="zh-CN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（</m:t>
                        </m:r>
                        <m:rad>
                          <m:radPr>
                            <m:degHide m:val="on"/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𝟏𝟖</m:t>
                            </m:r>
                          </m:e>
                        </m:rad>
                        <m:r>
                          <a:rPr lang="zh-CN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）</m:t>
                        </m:r>
                      </m:e>
                      <m:sup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＝－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舍去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在矩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𝑬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p>
                          <m:sSup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236" name="yt_shape_112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684010"/>
                <a:ext cx="9836026" cy="5265165"/>
              </a:xfrm>
              <a:prstGeom prst="rect">
                <a:avLst/>
              </a:prstGeom>
              <a:blipFill>
                <a:blip r:embed="rId2"/>
                <a:stretch>
                  <a:fillRect l="-2418" t="-2662" b="-2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yt_shape_11232" title="H_207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00160" y="1196845"/>
            <a:ext cx="2728357" cy="2631523"/>
            <a:chOff x="0" y="0"/>
            <a:chExt cx="2728357" cy="2631523"/>
          </a:xfrm>
        </p:grpSpPr>
        <p:pic>
          <p:nvPicPr>
            <p:cNvPr id="4" name="yt_image_11232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728357" cy="204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1234" descr="{&quot;rangeId&quot;:0,&quot;IgnoreLineSpacing&quot;:1}"/>
            <p:cNvSpPr txBox="1"/>
            <p:nvPr/>
          </p:nvSpPr>
          <p:spPr>
            <a:xfrm>
              <a:off x="1035127" y="2077525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36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8" name="yt_shape_11238"/>
          <p:cNvSpPr txBox="1"/>
          <p:nvPr/>
        </p:nvSpPr>
        <p:spPr>
          <a:xfrm>
            <a:off x="540119" y="68348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并延长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ce61"/>
              </a:rPr>
              <a:t>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2c66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239" name="yt_shape_11239" title="H_209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38938" y="2598831"/>
            <a:ext cx="2768560" cy="2661685"/>
            <a:chOff x="0" y="0"/>
            <a:chExt cx="2768560" cy="2661685"/>
          </a:xfrm>
        </p:grpSpPr>
        <p:pic>
          <p:nvPicPr>
            <p:cNvPr id="3" name="yt_image_11239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68560" cy="207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41" name="yt_shape_11241" descr="{&quot;rangeId&quot;:0,&quot;IgnoreLineSpacing&quot;:1}"/>
            <p:cNvSpPr txBox="1"/>
            <p:nvPr/>
          </p:nvSpPr>
          <p:spPr>
            <a:xfrm>
              <a:off x="1055229" y="2107687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</a:p>
          </p:txBody>
        </p:sp>
      </p:grpSp>
      <p:sp>
        <p:nvSpPr>
          <p:cNvPr id="11243" name="yt_shape_11243"/>
          <p:cNvSpPr txBox="1"/>
          <p:nvPr/>
        </p:nvSpPr>
        <p:spPr>
          <a:xfrm>
            <a:off x="4938632" y="5260516"/>
            <a:ext cx="23147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4" name="yt_shape_11244"/>
          <p:cNvSpPr txBox="1"/>
          <p:nvPr/>
        </p:nvSpPr>
        <p:spPr>
          <a:xfrm>
            <a:off x="540118" y="548800"/>
            <a:ext cx="10308211" cy="5544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延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长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01394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c6224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102d5"/>
              </a:rPr>
              <a:t>＝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403e3"/>
              </a:rPr>
              <a:t> 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F687DD7-0AFD-D97C-4115-AFE93BC4408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12" y="964755"/>
            <a:ext cx="4310970" cy="20721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64095" y="3070689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44" grpId="0" uiExpand="1" build="allAtOnce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8" name="yt_shape_11128"/>
          <p:cNvSpPr txBox="1"/>
          <p:nvPr/>
        </p:nvSpPr>
        <p:spPr>
          <a:xfrm>
            <a:off x="540119" y="110051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7d04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29" name="yt_table_11129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033721"/>
              </p:ext>
            </p:extLst>
          </p:nvPr>
        </p:nvGraphicFramePr>
        <p:xfrm>
          <a:off x="540085" y="2259295"/>
          <a:ext cx="9102092" cy="548640"/>
        </p:xfrm>
        <a:graphic>
          <a:graphicData uri="http://schemas.openxmlformats.org/drawingml/2006/table">
            <a:tbl>
              <a:tblPr/>
              <a:tblGrid>
                <a:gridCol w="2686368">
                  <a:extLst>
                    <a:ext uri="{9D8B030D-6E8A-4147-A177-3AD203B41FA5}">
                      <a16:colId xmlns:a16="http://schemas.microsoft.com/office/drawing/2014/main" val="10102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103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104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10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</a:tbl>
          </a:graphicData>
        </a:graphic>
      </p:graphicFrame>
      <p:grpSp>
        <p:nvGrpSpPr>
          <p:cNvPr id="11131" name="yt_shape_11131" title="H_18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29259" y="3068975"/>
            <a:ext cx="2733482" cy="2387048"/>
            <a:chOff x="0" y="0"/>
            <a:chExt cx="2733482" cy="2387048"/>
          </a:xfrm>
        </p:grpSpPr>
        <p:pic>
          <p:nvPicPr>
            <p:cNvPr id="2" name="yt_image_11131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33482" cy="1797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33" name="yt_shape_11133" descr="{&quot;rangeId&quot;:0,&quot;IgnoreLineSpacing&quot;:1}"/>
            <p:cNvSpPr txBox="1"/>
            <p:nvPr/>
          </p:nvSpPr>
          <p:spPr>
            <a:xfrm>
              <a:off x="338268" y="1833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1D6461D-8619-C491-EDDB-F600686130FA}"/>
              </a:ext>
            </a:extLst>
          </p:cNvPr>
          <p:cNvSpPr txBox="1"/>
          <p:nvPr/>
        </p:nvSpPr>
        <p:spPr>
          <a:xfrm>
            <a:off x="9317882" y="160234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5" name="yt_shape_11135"/>
          <p:cNvSpPr txBox="1"/>
          <p:nvPr/>
        </p:nvSpPr>
        <p:spPr>
          <a:xfrm>
            <a:off x="540119" y="14128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b051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c953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36" name="yt_table_11136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8348"/>
              </p:ext>
            </p:extLst>
          </p:nvPr>
        </p:nvGraphicFramePr>
        <p:xfrm>
          <a:off x="540085" y="3125641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120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</a:tbl>
          </a:graphicData>
        </a:graphic>
      </p:graphicFrame>
      <p:grpSp>
        <p:nvGrpSpPr>
          <p:cNvPr id="11138" name="yt_shape_11138" title="H_144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88055" y="3074882"/>
            <a:ext cx="3095097" cy="1839360"/>
            <a:chOff x="0" y="0"/>
            <a:chExt cx="3095097" cy="1839360"/>
          </a:xfrm>
        </p:grpSpPr>
        <p:pic>
          <p:nvPicPr>
            <p:cNvPr id="2" name="yt_image_11138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95097" cy="1249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40" name="yt_shape_11140" descr="{&quot;rangeId&quot;:0,&quot;IgnoreLineSpacing&quot;:1}"/>
            <p:cNvSpPr txBox="1"/>
            <p:nvPr/>
          </p:nvSpPr>
          <p:spPr>
            <a:xfrm>
              <a:off x="61978" y="1285362"/>
              <a:ext cx="3007143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815CC64-597E-B37E-66A9-6984F90FA459}"/>
              </a:ext>
            </a:extLst>
          </p:cNvPr>
          <p:cNvSpPr txBox="1"/>
          <p:nvPr/>
        </p:nvSpPr>
        <p:spPr>
          <a:xfrm>
            <a:off x="4671271" y="246333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2" name="yt_shape_11142"/>
          <p:cNvSpPr txBox="1"/>
          <p:nvPr/>
        </p:nvSpPr>
        <p:spPr>
          <a:xfrm>
            <a:off x="540119" y="120328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4bf2,isEnd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143" name="yt_shape_11143" title="H_218.968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35474" y="2492935"/>
            <a:ext cx="2921052" cy="2780905"/>
            <a:chOff x="0" y="0"/>
            <a:chExt cx="2921052" cy="2780905"/>
          </a:xfrm>
        </p:grpSpPr>
        <p:pic>
          <p:nvPicPr>
            <p:cNvPr id="2" name="yt_image_11143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1052" cy="2190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45" name="yt_shape_11145" descr="{&quot;rangeId&quot;:0,&quot;IgnoreLineSpacing&quot;:1}"/>
            <p:cNvSpPr txBox="1"/>
            <p:nvPr/>
          </p:nvSpPr>
          <p:spPr>
            <a:xfrm>
              <a:off x="432053" y="222690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1CF0C659-7CF5-BEBC-50E2-15F71A5ACBFA}"/>
              </a:ext>
            </a:extLst>
          </p:cNvPr>
          <p:cNvSpPr txBox="1"/>
          <p:nvPr/>
        </p:nvSpPr>
        <p:spPr>
          <a:xfrm>
            <a:off x="9097221" y="170511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7" name="yt_shape_11147"/>
          <p:cNvSpPr txBox="1"/>
          <p:nvPr/>
        </p:nvSpPr>
        <p:spPr>
          <a:xfrm>
            <a:off x="540119" y="138429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bd65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148" name="yt_shape_11148" title="H_190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06780" y="2708950"/>
            <a:ext cx="2978440" cy="2418798"/>
            <a:chOff x="0" y="0"/>
            <a:chExt cx="2978440" cy="2418798"/>
          </a:xfrm>
        </p:grpSpPr>
        <p:pic>
          <p:nvPicPr>
            <p:cNvPr id="2" name="yt_image_11148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7844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50" name="yt_shape_11150" descr="{&quot;rangeId&quot;:0,&quot;IgnoreLineSpacing&quot;:1}"/>
            <p:cNvSpPr txBox="1"/>
            <p:nvPr/>
          </p:nvSpPr>
          <p:spPr>
            <a:xfrm>
              <a:off x="460747" y="18648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E99FBD6-85FC-D5EA-E895-BEF751F94253}"/>
              </a:ext>
            </a:extLst>
          </p:cNvPr>
          <p:cNvSpPr txBox="1"/>
          <p:nvPr/>
        </p:nvSpPr>
        <p:spPr>
          <a:xfrm>
            <a:off x="9089473" y="1886127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58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2" name="yt_shape_11152"/>
          <p:cNvSpPr txBox="1"/>
          <p:nvPr/>
        </p:nvSpPr>
        <p:spPr>
          <a:xfrm>
            <a:off x="540119" y="54880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为矩形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38d4"/>
              </a:rPr>
              <a:t>为矩形的一条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38d4"/>
              </a:rPr>
              <a:t>对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角线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2" name="yt_image_11153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5362" y="3496941"/>
            <a:ext cx="1629380" cy="22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1157"/>
          <p:cNvSpPr txBox="1"/>
          <p:nvPr/>
        </p:nvSpPr>
        <p:spPr>
          <a:xfrm>
            <a:off x="540120" y="115403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用尺规完成以下基本作图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30c2"/>
              </a:rPr>
              <a:t>的左侧作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74a4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8f2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不下结论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7" name="yt_shape_11158"/>
          <p:cNvSpPr txBox="1"/>
          <p:nvPr/>
        </p:nvSpPr>
        <p:spPr>
          <a:xfrm>
            <a:off x="540000" y="3420816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8" name="yt_image_11159" title="H_185.3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060" y="3450903"/>
            <a:ext cx="2676502" cy="235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" name="yt_shape_11162"/>
          <p:cNvSpPr txBox="1"/>
          <p:nvPr/>
        </p:nvSpPr>
        <p:spPr>
          <a:xfrm>
            <a:off x="540119" y="54880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小亮判断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5d1d9,isEnd"/>
              </a:rPr>
              <a:t>他的证明思路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利用矩形的性质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先证明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为等腰三角形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1814,isEnd"/>
              </a:rPr>
              <a:t>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而得到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再利用三角形全等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1985,isEnd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请根据小亮的思路完成下面的填空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：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pc="375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</a:t>
            </a:r>
            <a:r>
              <a:rPr sz="1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E9E4F99-B0FA-F893-6F59-65E37D7CEBD7}"/>
              </a:ext>
            </a:extLst>
          </p:cNvPr>
          <p:cNvSpPr txBox="1"/>
          <p:nvPr/>
        </p:nvSpPr>
        <p:spPr>
          <a:xfrm>
            <a:off x="1826471" y="4379663"/>
            <a:ext cx="40599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1159" title="H_185.3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150" y="3174641"/>
            <a:ext cx="2676502" cy="235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8" name="yt_shape_11168"/>
          <p:cNvSpPr txBox="1"/>
          <p:nvPr/>
        </p:nvSpPr>
        <p:spPr>
          <a:xfrm>
            <a:off x="540000" y="836820"/>
            <a:ext cx="11023852" cy="387798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°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</a:t>
            </a:r>
            <a:r>
              <a:rPr sz="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</a:t>
            </a:r>
            <a:r>
              <a:rPr sz="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2FD9888-365C-AABD-3633-46DAA0FBFEFE}"/>
              </a:ext>
            </a:extLst>
          </p:cNvPr>
          <p:cNvSpPr txBox="1"/>
          <p:nvPr/>
        </p:nvSpPr>
        <p:spPr>
          <a:xfrm>
            <a:off x="1826352" y="1919126"/>
            <a:ext cx="4034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1396D3F-E5E3-A658-D5CC-2152820C0314}"/>
              </a:ext>
            </a:extLst>
          </p:cNvPr>
          <p:cNvSpPr txBox="1"/>
          <p:nvPr/>
        </p:nvSpPr>
        <p:spPr>
          <a:xfrm>
            <a:off x="4660039" y="2467766"/>
            <a:ext cx="24597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8F75B51-D8E8-9671-4777-782382BDD23A}"/>
              </a:ext>
            </a:extLst>
          </p:cNvPr>
          <p:cNvSpPr txBox="1"/>
          <p:nvPr/>
        </p:nvSpPr>
        <p:spPr>
          <a:xfrm>
            <a:off x="1826352" y="4617721"/>
            <a:ext cx="3975798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≌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1159" title="H_185.37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5837" y="2327213"/>
            <a:ext cx="2676502" cy="235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28</TotalTime>
  <Words>881</Words>
  <Application>Microsoft Office PowerPoint</Application>
  <PresentationFormat>宽屏</PresentationFormat>
  <Paragraphs>135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76" baseType="lpstr">
      <vt:lpstr>,isEnd</vt:lpstr>
      <vt:lpstr>_⨹_1_001aa</vt:lpstr>
      <vt:lpstr>_⨹_1_01394</vt:lpstr>
      <vt:lpstr>_⨹_1_0cb3a,isEnd</vt:lpstr>
      <vt:lpstr>_⨹_1_102d5</vt:lpstr>
      <vt:lpstr>_⨹_1_1c953</vt:lpstr>
      <vt:lpstr>_⨹_1_273de</vt:lpstr>
      <vt:lpstr>_⨹_1_32845</vt:lpstr>
      <vt:lpstr>_⨹_1_3bd65,isEnd</vt:lpstr>
      <vt:lpstr>_⨹_1_3cea9</vt:lpstr>
      <vt:lpstr>_⨹_1_403e3</vt:lpstr>
      <vt:lpstr>_⨹_1_61814,isEnd</vt:lpstr>
      <vt:lpstr>_⨹_1_669a2</vt:lpstr>
      <vt:lpstr>_⨹_1_71985,isEnd</vt:lpstr>
      <vt:lpstr>_⨹_1_8b549,isEnd</vt:lpstr>
      <vt:lpstr>_⨹_1_8ba53</vt:lpstr>
      <vt:lpstr>_⨹_1_982ec,isEnd</vt:lpstr>
      <vt:lpstr>_⨹_1_98789</vt:lpstr>
      <vt:lpstr>_⨹_1_a4535,isEnd</vt:lpstr>
      <vt:lpstr>_⨹_1_a8f26</vt:lpstr>
      <vt:lpstr>_⨹_1_b7529,isEnd</vt:lpstr>
      <vt:lpstr>_⨹_1_b7709</vt:lpstr>
      <vt:lpstr>_⨹_1_b7d04</vt:lpstr>
      <vt:lpstr>_⨹_1_bce61</vt:lpstr>
      <vt:lpstr>_⨹_1_c4bf2,isEnd</vt:lpstr>
      <vt:lpstr>_⨹_1_c6224</vt:lpstr>
      <vt:lpstr>_⨹_1_c74a4</vt:lpstr>
      <vt:lpstr>_⨹_1_d99b5</vt:lpstr>
      <vt:lpstr>_⨹_1_dfa17</vt:lpstr>
      <vt:lpstr>_⨹_1_e183b,isEnd</vt:lpstr>
      <vt:lpstr>_⨹_1_e2c66</vt:lpstr>
      <vt:lpstr>_⨹_1_eb051</vt:lpstr>
      <vt:lpstr>_⨹_1_fab16</vt:lpstr>
      <vt:lpstr>_⨹_2_968f8</vt:lpstr>
      <vt:lpstr>_⨹_2_c1271,isEnd</vt:lpstr>
      <vt:lpstr>_⨹_4_1aafa</vt:lpstr>
      <vt:lpstr>_⨹_4_2616b</vt:lpstr>
      <vt:lpstr>_⨹_4_630c2</vt:lpstr>
      <vt:lpstr>_⨹_4_fd01c</vt:lpstr>
      <vt:lpstr>_⨹_5_4f9d7</vt:lpstr>
      <vt:lpstr>_⨹_6_5d1d9,isEnd</vt:lpstr>
      <vt:lpstr>_⨹_7_a38d4</vt:lpstr>
      <vt:lpstr>_⨹_8_55423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18</cp:revision>
  <dcterms:created xsi:type="dcterms:W3CDTF">2024-11-12T00:51:32Z</dcterms:created>
  <dcterms:modified xsi:type="dcterms:W3CDTF">2024-11-24T02:46:56Z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